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8" r:id="rId9"/>
    <p:sldId id="262" r:id="rId10"/>
    <p:sldId id="276" r:id="rId11"/>
    <p:sldId id="271" r:id="rId12"/>
    <p:sldId id="270" r:id="rId13"/>
    <p:sldId id="263" r:id="rId14"/>
    <p:sldId id="275" r:id="rId15"/>
    <p:sldId id="274" r:id="rId16"/>
    <p:sldId id="273" r:id="rId17"/>
    <p:sldId id="264" r:id="rId18"/>
    <p:sldId id="280" r:id="rId19"/>
    <p:sldId id="279" r:id="rId20"/>
    <p:sldId id="278" r:id="rId21"/>
    <p:sldId id="277" r:id="rId22"/>
    <p:sldId id="281" r:id="rId23"/>
    <p:sldId id="283" r:id="rId24"/>
    <p:sldId id="28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xOG99uQOZyWz3YpJtQhMDg==" hashData="thUwoyek3nluQN6IORJfn2tocOU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7" autoAdjust="0"/>
    <p:restoredTop sz="86420" autoAdjust="0"/>
  </p:normalViewPr>
  <p:slideViewPr>
    <p:cSldViewPr snapToGrid="0" snapToObjects="1">
      <p:cViewPr varScale="1">
        <p:scale>
          <a:sx n="84" d="100"/>
          <a:sy n="84" d="100"/>
        </p:scale>
        <p:origin x="-143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335B2-2A9C-4155-8966-31F9F03B4AAA}" type="datetimeFigureOut">
              <a:rPr lang="en-US" smtClean="0"/>
              <a:t>3/30/2013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3FE48-5DEC-4B38-B8F4-E5953E021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78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9866" y="2130425"/>
            <a:ext cx="7408334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9866" y="6356350"/>
            <a:ext cx="1540933" cy="365125"/>
          </a:xfrm>
          <a:prstGeom prst="rect">
            <a:avLst/>
          </a:prstGeom>
        </p:spPr>
        <p:txBody>
          <a:bodyPr/>
          <a:lstStyle/>
          <a:p>
            <a:fld id="{0FB9F2F2-5228-40E5-8107-E3D4D4690089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147EC8-2BC1-43A6-A948-3390138E30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52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9866" y="6356350"/>
            <a:ext cx="1540933" cy="365125"/>
          </a:xfrm>
          <a:prstGeom prst="rect">
            <a:avLst/>
          </a:prstGeom>
        </p:spPr>
        <p:txBody>
          <a:bodyPr/>
          <a:lstStyle/>
          <a:p>
            <a:fld id="{0FB9F2F2-5228-40E5-8107-E3D4D4690089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147EC8-2BC1-43A6-A948-3390138E30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0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9866" y="274638"/>
            <a:ext cx="5427134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9866" y="6356350"/>
            <a:ext cx="1540933" cy="365125"/>
          </a:xfrm>
          <a:prstGeom prst="rect">
            <a:avLst/>
          </a:prstGeom>
        </p:spPr>
        <p:txBody>
          <a:bodyPr/>
          <a:lstStyle/>
          <a:p>
            <a:fld id="{0FB9F2F2-5228-40E5-8107-E3D4D4690089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147EC8-2BC1-43A6-A948-3390138E30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0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9866" y="6356350"/>
            <a:ext cx="1540933" cy="365125"/>
          </a:xfrm>
          <a:prstGeom prst="rect">
            <a:avLst/>
          </a:prstGeom>
        </p:spPr>
        <p:txBody>
          <a:bodyPr/>
          <a:lstStyle/>
          <a:p>
            <a:fld id="{0FB9F2F2-5228-40E5-8107-E3D4D4690089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147EC8-2BC1-43A6-A948-3390138E30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1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865" y="4406900"/>
            <a:ext cx="744484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865" y="2906713"/>
            <a:ext cx="744484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9866" y="6356350"/>
            <a:ext cx="1540933" cy="365125"/>
          </a:xfrm>
          <a:prstGeom prst="rect">
            <a:avLst/>
          </a:prstGeom>
        </p:spPr>
        <p:txBody>
          <a:bodyPr/>
          <a:lstStyle/>
          <a:p>
            <a:fld id="{0FB9F2F2-5228-40E5-8107-E3D4D4690089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147EC8-2BC1-43A6-A948-3390138E30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56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9866" y="1600200"/>
            <a:ext cx="344593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49866" y="6356350"/>
            <a:ext cx="1540933" cy="365125"/>
          </a:xfrm>
          <a:prstGeom prst="rect">
            <a:avLst/>
          </a:prstGeom>
        </p:spPr>
        <p:txBody>
          <a:bodyPr/>
          <a:lstStyle/>
          <a:p>
            <a:fld id="{0FB9F2F2-5228-40E5-8107-E3D4D4690089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147EC8-2BC1-43A6-A948-3390138E30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49866" y="6356350"/>
            <a:ext cx="1540933" cy="365125"/>
          </a:xfrm>
          <a:prstGeom prst="rect">
            <a:avLst/>
          </a:prstGeom>
        </p:spPr>
        <p:txBody>
          <a:bodyPr/>
          <a:lstStyle/>
          <a:p>
            <a:fld id="{0FB9F2F2-5228-40E5-8107-E3D4D4690089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147EC8-2BC1-43A6-A948-3390138E30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53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49866" y="6356350"/>
            <a:ext cx="1540933" cy="365125"/>
          </a:xfrm>
          <a:prstGeom prst="rect">
            <a:avLst/>
          </a:prstGeom>
        </p:spPr>
        <p:txBody>
          <a:bodyPr/>
          <a:lstStyle/>
          <a:p>
            <a:fld id="{0FB9F2F2-5228-40E5-8107-E3D4D4690089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147EC8-2BC1-43A6-A948-3390138E30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8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49866" y="6356350"/>
            <a:ext cx="1540933" cy="365125"/>
          </a:xfrm>
          <a:prstGeom prst="rect">
            <a:avLst/>
          </a:prstGeom>
        </p:spPr>
        <p:txBody>
          <a:bodyPr/>
          <a:lstStyle/>
          <a:p>
            <a:fld id="{0FB9F2F2-5228-40E5-8107-E3D4D4690089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147EC8-2BC1-43A6-A948-3390138E30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1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866" y="273050"/>
            <a:ext cx="241564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866" y="1435100"/>
            <a:ext cx="241564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49866" y="6356350"/>
            <a:ext cx="1540933" cy="365125"/>
          </a:xfrm>
          <a:prstGeom prst="rect">
            <a:avLst/>
          </a:prstGeom>
        </p:spPr>
        <p:txBody>
          <a:bodyPr/>
          <a:lstStyle/>
          <a:p>
            <a:fld id="{0FB9F2F2-5228-40E5-8107-E3D4D4690089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147EC8-2BC1-43A6-A948-3390138E30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5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49866" y="6356350"/>
            <a:ext cx="1540933" cy="365125"/>
          </a:xfrm>
          <a:prstGeom prst="rect">
            <a:avLst/>
          </a:prstGeom>
        </p:spPr>
        <p:txBody>
          <a:bodyPr/>
          <a:lstStyle/>
          <a:p>
            <a:fld id="{0FB9F2F2-5228-40E5-8107-E3D4D4690089}" type="datetimeFigureOut">
              <a:rPr lang="en-US" smtClean="0"/>
              <a:pPr/>
              <a:t>3/30/2013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147EC8-2BC1-43A6-A948-3390138E30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26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microsoft.com/office/2007/relationships/hdphoto" Target="../media/hdphoto3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1295400"/>
            <a:ext cx="7924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-76200" y="-76200"/>
            <a:ext cx="1126066" cy="7010400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  <a:alpha val="49000"/>
                </a:schemeClr>
              </a:gs>
              <a:gs pos="35000">
                <a:schemeClr val="dk1">
                  <a:tint val="37000"/>
                  <a:satMod val="300000"/>
                  <a:alpha val="49000"/>
                </a:schemeClr>
              </a:gs>
              <a:gs pos="100000">
                <a:schemeClr val="dk1">
                  <a:tint val="15000"/>
                  <a:satMod val="350000"/>
                  <a:alpha val="49000"/>
                </a:schemeClr>
              </a:gs>
            </a:gsLst>
            <a:lin ang="162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037" y="681371"/>
            <a:ext cx="919248" cy="5674979"/>
            <a:chOff x="11004644" y="995696"/>
            <a:chExt cx="922797" cy="5674979"/>
          </a:xfrm>
        </p:grpSpPr>
        <p:pic>
          <p:nvPicPr>
            <p:cNvPr id="7" name="Picture 6" descr="Screen Shot 2012-12-30 at 2.12.15 PM.png"/>
            <p:cNvPicPr>
              <a:picLocks noChangeAspect="1"/>
            </p:cNvPicPr>
            <p:nvPr userDrawn="1"/>
          </p:nvPicPr>
          <p:blipFill>
            <a:blip r:embed="rId13" cstate="email">
              <a:alphaModFix amt="34000"/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562" b="99438" l="0" r="99412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94662" y="2046553"/>
              <a:ext cx="742761" cy="777715"/>
            </a:xfrm>
            <a:prstGeom prst="rect">
              <a:avLst/>
            </a:prstGeom>
          </p:spPr>
        </p:pic>
        <p:pic>
          <p:nvPicPr>
            <p:cNvPr id="8" name="Picture 7" descr="Screen Shot 2012-12-30 at 2.11.24 PM.png"/>
            <p:cNvPicPr>
              <a:picLocks noChangeAspect="1"/>
            </p:cNvPicPr>
            <p:nvPr userDrawn="1"/>
          </p:nvPicPr>
          <p:blipFill>
            <a:blip r:embed="rId15" cstate="email">
              <a:alphaModFix amt="48000"/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backgroundRemoval t="2516" b="94969" l="3125" r="95313">
                          <a14:foregroundMark x1="57031" y1="13208" x2="57031" y2="1320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94662" y="2760669"/>
              <a:ext cx="751451" cy="933443"/>
            </a:xfrm>
            <a:prstGeom prst="rect">
              <a:avLst/>
            </a:prstGeom>
          </p:spPr>
        </p:pic>
        <p:pic>
          <p:nvPicPr>
            <p:cNvPr id="9" name="Picture 8" descr="Screen Shot 2012-12-30 at 2.10.36 PM.png"/>
            <p:cNvPicPr>
              <a:picLocks noChangeAspect="1"/>
            </p:cNvPicPr>
            <p:nvPr userDrawn="1"/>
          </p:nvPicPr>
          <p:blipFill>
            <a:blip r:embed="rId17" cstate="email">
              <a:alphaModFix amt="43000"/>
              <a:extLst>
                <a:ext uri="{BEBA8EAE-BF5A-486C-A8C5-ECC9F3942E4B}">
                  <a14:imgProps xmlns:a14="http://schemas.microsoft.com/office/drawing/2010/main">
                    <a14:imgLayer r:embed="rId18">
                      <a14:imgEffect>
                        <a14:backgroundRemoval t="6011" b="93989" l="7237" r="94079">
                          <a14:foregroundMark x1="52632" y1="24044" x2="52632" y2="24044"/>
                          <a14:backgroundMark x1="65132" y1="33333" x2="65132" y2="33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04644" y="995696"/>
              <a:ext cx="892348" cy="1074340"/>
            </a:xfrm>
            <a:prstGeom prst="rect">
              <a:avLst/>
            </a:prstGeom>
          </p:spPr>
        </p:pic>
        <p:pic>
          <p:nvPicPr>
            <p:cNvPr id="12" name="Picture 11" descr="Screen Shot 2012-12-30 at 2.12.15 PM.png"/>
            <p:cNvPicPr>
              <a:picLocks noChangeAspect="1"/>
            </p:cNvPicPr>
            <p:nvPr userDrawn="1"/>
          </p:nvPicPr>
          <p:blipFill>
            <a:blip r:embed="rId13" cstate="email">
              <a:alphaModFix amt="37000"/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562" b="99438" l="0" r="99412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25111" y="5023116"/>
              <a:ext cx="742761" cy="777715"/>
            </a:xfrm>
            <a:prstGeom prst="rect">
              <a:avLst/>
            </a:prstGeom>
          </p:spPr>
        </p:pic>
        <p:pic>
          <p:nvPicPr>
            <p:cNvPr id="13" name="Picture 12" descr="Screen Shot 2012-12-30 at 2.11.24 PM.png"/>
            <p:cNvPicPr>
              <a:picLocks noChangeAspect="1"/>
            </p:cNvPicPr>
            <p:nvPr userDrawn="1"/>
          </p:nvPicPr>
          <p:blipFill>
            <a:blip r:embed="rId15" cstate="email">
              <a:alphaModFix amt="48000"/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backgroundRemoval t="2516" b="94969" l="3125" r="95313">
                          <a14:foregroundMark x1="57031" y1="13208" x2="57031" y2="1320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25111" y="5737232"/>
              <a:ext cx="751451" cy="933443"/>
            </a:xfrm>
            <a:prstGeom prst="rect">
              <a:avLst/>
            </a:prstGeom>
          </p:spPr>
        </p:pic>
        <p:pic>
          <p:nvPicPr>
            <p:cNvPr id="14" name="Picture 13" descr="Screen Shot 2012-12-30 at 2.10.36 PM.png"/>
            <p:cNvPicPr>
              <a:picLocks noChangeAspect="1"/>
            </p:cNvPicPr>
            <p:nvPr userDrawn="1"/>
          </p:nvPicPr>
          <p:blipFill>
            <a:blip r:embed="rId17" cstate="email">
              <a:alphaModFix amt="40000"/>
              <a:extLst>
                <a:ext uri="{BEBA8EAE-BF5A-486C-A8C5-ECC9F3942E4B}">
                  <a14:imgProps xmlns:a14="http://schemas.microsoft.com/office/drawing/2010/main">
                    <a14:imgLayer r:embed="rId18">
                      <a14:imgEffect>
                        <a14:backgroundRemoval t="6011" b="93989" l="7237" r="94079">
                          <a14:foregroundMark x1="52632" y1="24044" x2="52632" y2="24044"/>
                          <a14:backgroundMark x1="65132" y1="33333" x2="65132" y2="33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35093" y="3972259"/>
              <a:ext cx="892348" cy="1074340"/>
            </a:xfrm>
            <a:prstGeom prst="rect">
              <a:avLst/>
            </a:prstGeom>
          </p:spPr>
        </p:pic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154" y="6359952"/>
            <a:ext cx="2166246" cy="42184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201528" y="6308725"/>
            <a:ext cx="29894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Tablets and Smartphones</a:t>
            </a:r>
            <a:r>
              <a:rPr lang="en-US" sz="1200" b="1" i="1" baseline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for Public Safety™</a:t>
            </a:r>
            <a:endParaRPr lang="en-US" sz="1200" b="1" i="1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09148" y="6483985"/>
            <a:ext cx="156004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/>
              <a:t>Cory Christensen © 2013</a:t>
            </a:r>
            <a:endParaRPr lang="en-US" sz="1050" dirty="0"/>
          </a:p>
        </p:txBody>
      </p:sp>
      <p:sp>
        <p:nvSpPr>
          <p:cNvPr id="20" name="Rectangle 19"/>
          <p:cNvSpPr/>
          <p:nvPr/>
        </p:nvSpPr>
        <p:spPr>
          <a:xfrm>
            <a:off x="1050130" y="1219200"/>
            <a:ext cx="8093869" cy="76200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  <a:alpha val="49000"/>
                </a:schemeClr>
              </a:gs>
              <a:gs pos="35000">
                <a:schemeClr val="dk1">
                  <a:tint val="37000"/>
                  <a:satMod val="300000"/>
                  <a:alpha val="49000"/>
                </a:schemeClr>
              </a:gs>
              <a:gs pos="100000">
                <a:schemeClr val="dk1">
                  <a:tint val="15000"/>
                  <a:satMod val="350000"/>
                  <a:alpha val="49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24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Tablets and </a:t>
            </a:r>
            <a:r>
              <a:rPr lang="en-US" dirty="0" smtClean="0"/>
              <a:t>Smartphones for</a:t>
            </a:r>
            <a:br>
              <a:rPr lang="en-US" dirty="0" smtClean="0"/>
            </a:br>
            <a:r>
              <a:rPr lang="en-US" dirty="0" smtClean="0"/>
              <a:t>Public Safety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Douglas, WY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April 10, 2013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5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dirty="0" smtClean="0"/>
              <a:t>Advantages/Disadvantages of BYOD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dirty="0" smtClean="0"/>
              <a:t>Advantages of Agency owned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dirty="0" smtClean="0"/>
              <a:t>Policy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Issues 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Physical Security of the Devices</a:t>
            </a:r>
          </a:p>
          <a:p>
            <a:r>
              <a:rPr lang="en-US" sz="3600" dirty="0" smtClean="0"/>
              <a:t>Securing the Information</a:t>
            </a:r>
          </a:p>
          <a:p>
            <a:pPr lvl="1"/>
            <a:r>
              <a:rPr lang="en-US" sz="3200" dirty="0" smtClean="0"/>
              <a:t>How to</a:t>
            </a:r>
          </a:p>
          <a:p>
            <a:r>
              <a:rPr lang="en-US" sz="3600" dirty="0" smtClean="0"/>
              <a:t>What happens when the devices are lost or stolen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6816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 smtClean="0"/>
              <a:t>Physical Security of the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 smtClean="0"/>
              <a:t>Securing the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 smtClean="0"/>
              <a:t>How to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600" dirty="0" smtClean="0"/>
              <a:t>What happens when the devices</a:t>
            </a:r>
            <a:br>
              <a:rPr lang="en-US" sz="3600" dirty="0" smtClean="0"/>
            </a:br>
            <a:r>
              <a:rPr lang="en-US" sz="3600" dirty="0" smtClean="0"/>
              <a:t>are lost or stolen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you ever have a little black book as an investigator?</a:t>
            </a:r>
          </a:p>
          <a:p>
            <a:r>
              <a:rPr lang="en-US" dirty="0" smtClean="0"/>
              <a:t>Did you ever lose it?</a:t>
            </a:r>
          </a:p>
          <a:p>
            <a:r>
              <a:rPr lang="en-US" dirty="0" smtClean="0"/>
              <a:t>Ever lose a cell phone?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these Devices Help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iThoughts</a:t>
            </a:r>
            <a:endParaRPr lang="en-US" sz="3600" dirty="0" smtClean="0"/>
          </a:p>
          <a:p>
            <a:r>
              <a:rPr lang="en-US" sz="3600" dirty="0" smtClean="0"/>
              <a:t>Tactical Table</a:t>
            </a:r>
          </a:p>
          <a:p>
            <a:r>
              <a:rPr lang="en-US" sz="3600" dirty="0" smtClean="0"/>
              <a:t>Quick Office HD</a:t>
            </a:r>
          </a:p>
          <a:p>
            <a:r>
              <a:rPr lang="en-US" sz="3600" dirty="0" err="1" smtClean="0"/>
              <a:t>Evernote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784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 err="1" smtClean="0"/>
              <a:t>iThoughts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 smtClean="0"/>
              <a:t>Tactical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Cory Christensen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University of Denver</a:t>
            </a:r>
          </a:p>
          <a:p>
            <a:r>
              <a:rPr lang="en-US" dirty="0" smtClean="0"/>
              <a:t>B.A. Mass Communications</a:t>
            </a:r>
          </a:p>
          <a:p>
            <a:pPr lvl="1"/>
            <a:r>
              <a:rPr lang="en-US" dirty="0" smtClean="0"/>
              <a:t>Public Relations</a:t>
            </a:r>
          </a:p>
          <a:p>
            <a:r>
              <a:rPr lang="en-US" dirty="0" smtClean="0"/>
              <a:t>Colorado State University</a:t>
            </a:r>
          </a:p>
          <a:p>
            <a:r>
              <a:rPr lang="en-US" dirty="0" smtClean="0"/>
              <a:t>B.S. Information Technology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84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 smtClean="0"/>
              <a:t>Quick Office 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 err="1" smtClean="0"/>
              <a:t>Evernote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Directions for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Decreasing availability of standard phones versus smartphones</a:t>
            </a:r>
          </a:p>
          <a:p>
            <a:r>
              <a:rPr lang="en-US" dirty="0"/>
              <a:t>Increased connectivity</a:t>
            </a:r>
          </a:p>
          <a:p>
            <a:r>
              <a:rPr lang="en-US" dirty="0"/>
              <a:t>The future of Tablets and applications</a:t>
            </a:r>
          </a:p>
          <a:p>
            <a:r>
              <a:rPr lang="en-US" dirty="0"/>
              <a:t>Streaming video – on officer and IP cameras</a:t>
            </a:r>
          </a:p>
          <a:p>
            <a:r>
              <a:rPr lang="en-US" dirty="0"/>
              <a:t>Development of Tablets and Phones – increased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Smartphone's and Tablet Facts</a:t>
            </a:r>
          </a:p>
          <a:p>
            <a:r>
              <a:rPr lang="en-US" dirty="0" smtClean="0"/>
              <a:t>Bring my own device vs. Agency/Department provided</a:t>
            </a:r>
          </a:p>
          <a:p>
            <a:r>
              <a:rPr lang="en-US" dirty="0" smtClean="0"/>
              <a:t>Security Issues</a:t>
            </a:r>
          </a:p>
          <a:p>
            <a:r>
              <a:rPr lang="en-US" dirty="0" smtClean="0"/>
              <a:t>How can they be used?</a:t>
            </a:r>
          </a:p>
          <a:p>
            <a:r>
              <a:rPr lang="en-US" dirty="0" smtClean="0"/>
              <a:t>Directions for the future.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Tablets and </a:t>
            </a:r>
            <a:r>
              <a:rPr lang="en-US" dirty="0" smtClean="0"/>
              <a:t>Smartphones for</a:t>
            </a:r>
            <a:br>
              <a:rPr lang="en-US" dirty="0" smtClean="0"/>
            </a:br>
            <a:r>
              <a:rPr lang="en-US" dirty="0" smtClean="0"/>
              <a:t>Public Safety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Douglas, WY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April 10, 2013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85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Cory Christensen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Colorado State University</a:t>
            </a:r>
          </a:p>
          <a:p>
            <a:r>
              <a:rPr lang="en-US" dirty="0" smtClean="0"/>
              <a:t>M.S. Organizational Studies</a:t>
            </a:r>
          </a:p>
          <a:p>
            <a:pPr lvl="1"/>
            <a:r>
              <a:rPr lang="en-US" dirty="0" smtClean="0"/>
              <a:t>Organizational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96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Cory Christensen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Instructor</a:t>
            </a:r>
          </a:p>
          <a:p>
            <a:pPr lvl="1"/>
            <a:r>
              <a:rPr lang="en-US" dirty="0" smtClean="0"/>
              <a:t>Supervisory Courses</a:t>
            </a:r>
          </a:p>
          <a:p>
            <a:pPr lvl="1"/>
            <a:r>
              <a:rPr lang="en-US" dirty="0" smtClean="0"/>
              <a:t>Tactical</a:t>
            </a:r>
          </a:p>
          <a:p>
            <a:pPr lvl="1"/>
            <a:r>
              <a:rPr lang="en-US" dirty="0" smtClean="0"/>
              <a:t>Technology</a:t>
            </a:r>
          </a:p>
          <a:p>
            <a:r>
              <a:rPr lang="en-US" dirty="0" smtClean="0"/>
              <a:t>Fort Collins Police Department</a:t>
            </a:r>
          </a:p>
          <a:p>
            <a:pPr lvl="1"/>
            <a:r>
              <a:rPr lang="en-US" dirty="0" smtClean="0"/>
              <a:t>FBI NA 234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380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of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Smartphone's and Tablet Facts</a:t>
            </a:r>
          </a:p>
          <a:p>
            <a:r>
              <a:rPr lang="en-US" dirty="0" smtClean="0"/>
              <a:t>Bring my own device vs. Agency/Department provided</a:t>
            </a:r>
          </a:p>
          <a:p>
            <a:r>
              <a:rPr lang="en-US" dirty="0" smtClean="0"/>
              <a:t>Security Issues</a:t>
            </a:r>
          </a:p>
          <a:p>
            <a:r>
              <a:rPr lang="en-US" dirty="0" smtClean="0"/>
              <a:t>How can they be used?</a:t>
            </a:r>
          </a:p>
          <a:p>
            <a:r>
              <a:rPr lang="en-US" dirty="0" smtClean="0"/>
              <a:t>Directions for the future.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Smartphones and Tablets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44% or 107 million users in the United States and expected to be 57% or 142 million by mid-year 2013</a:t>
            </a:r>
          </a:p>
          <a:p>
            <a:pPr lvl="0"/>
            <a:r>
              <a:rPr lang="en-US" sz="3200" dirty="0"/>
              <a:t>93% of users access content and information beyond using the device as a phone</a:t>
            </a:r>
          </a:p>
          <a:p>
            <a:pPr lvl="0"/>
            <a:r>
              <a:rPr lang="en-US" sz="3200" dirty="0"/>
              <a:t>59% access the Internet</a:t>
            </a:r>
          </a:p>
          <a:p>
            <a:pPr lvl="0"/>
            <a:r>
              <a:rPr lang="en-US" sz="3200" dirty="0"/>
              <a:t>58% access </a:t>
            </a:r>
            <a:r>
              <a:rPr lang="en-US" sz="3200" dirty="0" smtClean="0"/>
              <a:t>email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68% of all smartphone users cannot live without the device</a:t>
            </a:r>
          </a:p>
          <a:p>
            <a:pPr lvl="0"/>
            <a:r>
              <a:rPr lang="en-US" sz="3200" dirty="0"/>
              <a:t>Android (46%) used more than </a:t>
            </a:r>
            <a:r>
              <a:rPr lang="en-US" sz="3200" dirty="0" err="1"/>
              <a:t>iOS</a:t>
            </a:r>
            <a:r>
              <a:rPr lang="en-US" sz="3200" dirty="0"/>
              <a:t> (35%)</a:t>
            </a:r>
          </a:p>
          <a:p>
            <a:pPr lvl="0"/>
            <a:r>
              <a:rPr lang="en-US" sz="3200" dirty="0"/>
              <a:t>68% watch video on the smartphone</a:t>
            </a:r>
          </a:p>
          <a:p>
            <a:pPr lvl="0"/>
            <a:r>
              <a:rPr lang="en-US" sz="3200" dirty="0"/>
              <a:t>84% are 2 screen multiusers and 64% are 3 screen multi </a:t>
            </a:r>
            <a:r>
              <a:rPr lang="en-US" sz="3200" dirty="0" smtClean="0"/>
              <a:t>users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endParaRPr lang="en-US" sz="3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35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you using these devices?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departments have personnel using Smartphone or tablets for “work”?</a:t>
            </a:r>
          </a:p>
          <a:p>
            <a:r>
              <a:rPr lang="en-US" dirty="0" smtClean="0"/>
              <a:t>How many are these are “personnel owned”</a:t>
            </a:r>
          </a:p>
          <a:p>
            <a:r>
              <a:rPr lang="en-US" dirty="0" smtClean="0"/>
              <a:t>How many of these are “agency owned”</a:t>
            </a:r>
          </a:p>
          <a:p>
            <a:r>
              <a:rPr lang="en-US" dirty="0" smtClean="0"/>
              <a:t>What are your personnel doing with them?</a:t>
            </a:r>
          </a:p>
          <a:p>
            <a:r>
              <a:rPr lang="en-US" dirty="0" smtClean="0"/>
              <a:t>How many of YOU have a “work” Smartphone?</a:t>
            </a:r>
          </a:p>
          <a:p>
            <a:r>
              <a:rPr lang="en-US" dirty="0" smtClean="0"/>
              <a:t>How many of YOU have a “work” tablet?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 your Own Device (BYOD) 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Advantages/Disadvantages of BYOD</a:t>
            </a:r>
          </a:p>
          <a:p>
            <a:pPr lvl="0"/>
            <a:r>
              <a:rPr lang="en-US" sz="3200" dirty="0"/>
              <a:t>Advantages of Agency </a:t>
            </a:r>
            <a:r>
              <a:rPr lang="en-US" sz="3200" dirty="0" smtClean="0"/>
              <a:t>owned</a:t>
            </a:r>
          </a:p>
          <a:p>
            <a:pPr lvl="0"/>
            <a:r>
              <a:rPr lang="en-US" sz="3200" dirty="0" smtClean="0"/>
              <a:t>Policy Concerns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176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PS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STPS_Theme.thmx</Template>
  <TotalTime>909</TotalTime>
  <Words>428</Words>
  <Application>Microsoft Office PowerPoint</Application>
  <PresentationFormat>On-screen Show (4:3)</PresentationFormat>
  <Paragraphs>85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STPS_Theme</vt:lpstr>
      <vt:lpstr>Tablets and Smartphones for Public Safety </vt:lpstr>
      <vt:lpstr>Cory Christensen</vt:lpstr>
      <vt:lpstr>Cory Christensen</vt:lpstr>
      <vt:lpstr>Cory Christensen</vt:lpstr>
      <vt:lpstr>Preview of Material</vt:lpstr>
      <vt:lpstr>Smartphones and Tablets Facts</vt:lpstr>
      <vt:lpstr>PowerPoint Presentation</vt:lpstr>
      <vt:lpstr>How are you using these devices?</vt:lpstr>
      <vt:lpstr>Bring your Own Device (BYOD) Preview</vt:lpstr>
      <vt:lpstr>Advantages/Disadvantages of BYOD</vt:lpstr>
      <vt:lpstr>Advantages of Agency owned</vt:lpstr>
      <vt:lpstr>Policy Concerns</vt:lpstr>
      <vt:lpstr>Security Issues Preview</vt:lpstr>
      <vt:lpstr>Physical Security of the Devices</vt:lpstr>
      <vt:lpstr>Securing the Information</vt:lpstr>
      <vt:lpstr>What happens when the devices are lost or stolen</vt:lpstr>
      <vt:lpstr>How do these Devices Help Us</vt:lpstr>
      <vt:lpstr>iThoughts</vt:lpstr>
      <vt:lpstr>Tactical Table</vt:lpstr>
      <vt:lpstr>Quick Office HD</vt:lpstr>
      <vt:lpstr>Evernote</vt:lpstr>
      <vt:lpstr>Directions for the future</vt:lpstr>
      <vt:lpstr>Review of Material</vt:lpstr>
      <vt:lpstr>Tablets and Smartphones for Public Safety </vt:lpstr>
    </vt:vector>
  </TitlesOfParts>
  <Company>Fort Collins Police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Administrator’s Conference</dc:title>
  <dc:creator>Cory Christensen</dc:creator>
  <cp:lastModifiedBy>Thomas Manson</cp:lastModifiedBy>
  <cp:revision>22</cp:revision>
  <dcterms:created xsi:type="dcterms:W3CDTF">2013-03-21T09:57:02Z</dcterms:created>
  <dcterms:modified xsi:type="dcterms:W3CDTF">2013-03-30T12:54:03Z</dcterms:modified>
</cp:coreProperties>
</file>